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274" r:id="rId3"/>
    <p:sldId id="260" r:id="rId4"/>
    <p:sldId id="315" r:id="rId5"/>
    <p:sldId id="316" r:id="rId6"/>
    <p:sldId id="319" r:id="rId7"/>
    <p:sldId id="318" r:id="rId8"/>
    <p:sldId id="321" r:id="rId9"/>
    <p:sldId id="320" r:id="rId10"/>
    <p:sldId id="324" r:id="rId11"/>
    <p:sldId id="323" r:id="rId12"/>
    <p:sldId id="347" r:id="rId13"/>
    <p:sldId id="325" r:id="rId14"/>
    <p:sldId id="346" r:id="rId15"/>
    <p:sldId id="326" r:id="rId16"/>
    <p:sldId id="345" r:id="rId17"/>
    <p:sldId id="348" r:id="rId18"/>
    <p:sldId id="338" r:id="rId19"/>
    <p:sldId id="349" r:id="rId20"/>
    <p:sldId id="329" r:id="rId21"/>
    <p:sldId id="350" r:id="rId22"/>
    <p:sldId id="351" r:id="rId23"/>
    <p:sldId id="330" r:id="rId24"/>
    <p:sldId id="331" r:id="rId25"/>
    <p:sldId id="327" r:id="rId26"/>
    <p:sldId id="332" r:id="rId27"/>
    <p:sldId id="344" r:id="rId28"/>
    <p:sldId id="333" r:id="rId29"/>
    <p:sldId id="337" r:id="rId30"/>
    <p:sldId id="353" r:id="rId31"/>
    <p:sldId id="354" r:id="rId32"/>
    <p:sldId id="355" r:id="rId33"/>
    <p:sldId id="356" r:id="rId34"/>
    <p:sldId id="35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蔡泽锋" initials="蔡泽锋" lastIdx="2" clrIdx="0">
    <p:extLst>
      <p:ext uri="{19B8F6BF-5375-455C-9EA6-DF929625EA0E}">
        <p15:presenceInfo xmlns:p15="http://schemas.microsoft.com/office/powerpoint/2012/main" userId="f1a824d92f445e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6120" autoAdjust="0"/>
  </p:normalViewPr>
  <p:slideViewPr>
    <p:cSldViewPr snapToGrid="0">
      <p:cViewPr varScale="1">
        <p:scale>
          <a:sx n="71" d="100"/>
          <a:sy n="71" d="100"/>
        </p:scale>
        <p:origin x="1210" y="53"/>
      </p:cViewPr>
      <p:guideLst/>
    </p:cSldViewPr>
  </p:slideViewPr>
  <p:outlineViewPr>
    <p:cViewPr>
      <p:scale>
        <a:sx n="33" d="100"/>
        <a:sy n="33" d="100"/>
      </p:scale>
      <p:origin x="0" y="-14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B1C86-97E5-4F6F-B754-9F55036A8299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DAA19-BEEB-47FA-859B-2505269F2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0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2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8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6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06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2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6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DAA19-BEEB-47FA-859B-2505269F20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4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0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8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3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76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0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53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8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2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8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62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AAA50-DFE1-42F4-9D4C-054DD8764A0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44F72-2217-4AC6-99FF-568FF67B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81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5F504-2E47-4BD5-BDEB-B5F075F62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VAE</a:t>
            </a:r>
            <a:br>
              <a:rPr lang="en-US" altLang="zh-CN" dirty="0"/>
            </a:br>
            <a:r>
              <a:rPr lang="en-US" altLang="zh-CN" sz="3200" dirty="0"/>
              <a:t>theory and application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4C0304-25E0-4B9D-8F59-48ED40D4D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endParaRPr lang="en-US" altLang="zh-CN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C476FF3-F004-4F12-99F8-DE5CC9D8C558}"/>
              </a:ext>
            </a:extLst>
          </p:cNvPr>
          <p:cNvCxnSpPr>
            <a:cxnSpLocks/>
          </p:cNvCxnSpPr>
          <p:nvPr/>
        </p:nvCxnSpPr>
        <p:spPr>
          <a:xfrm>
            <a:off x="1737360" y="3509963"/>
            <a:ext cx="871728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副标题 2">
            <a:extLst>
              <a:ext uri="{FF2B5EF4-FFF2-40B4-BE49-F238E27FC236}">
                <a16:creationId xmlns:a16="http://schemas.microsoft.com/office/drawing/2014/main" id="{94D82101-2F25-4AEF-B358-C81AB1E77B36}"/>
              </a:ext>
            </a:extLst>
          </p:cNvPr>
          <p:cNvSpPr txBox="1">
            <a:spLocks/>
          </p:cNvSpPr>
          <p:nvPr/>
        </p:nvSpPr>
        <p:spPr>
          <a:xfrm>
            <a:off x="6337151" y="6397260"/>
            <a:ext cx="6858000" cy="4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蔡泽锋 </a:t>
            </a:r>
            <a:r>
              <a:rPr lang="en-US" altLang="zh-CN" dirty="0"/>
              <a:t>10.11</a:t>
            </a:r>
          </a:p>
        </p:txBody>
      </p:sp>
    </p:spTree>
    <p:extLst>
      <p:ext uri="{BB962C8B-B14F-4D97-AF65-F5344CB8AC3E}">
        <p14:creationId xmlns:p14="http://schemas.microsoft.com/office/powerpoint/2010/main" val="24380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EAD8B0-CEBA-490E-8311-6CAA8E1C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05" y="2190453"/>
            <a:ext cx="4688556" cy="33462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743B2B-5770-4AF8-B9BA-1A6DF722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01" y="2190453"/>
            <a:ext cx="4056885" cy="3418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0FCBA7-87F6-4DA7-9B0D-CAC59509D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311" y="683365"/>
            <a:ext cx="8753475" cy="9239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0385A9-001A-4FF3-9831-BD3A27726052}"/>
              </a:ext>
            </a:extLst>
          </p:cNvPr>
          <p:cNvSpPr/>
          <p:nvPr/>
        </p:nvSpPr>
        <p:spPr>
          <a:xfrm>
            <a:off x="3877187" y="6488668"/>
            <a:ext cx="443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Published as a conference paper at ACL 2021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73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F4B59-BAC3-45CA-BC2B-42E6B32B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0019"/>
            <a:ext cx="5812946" cy="5497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6A00F-A61B-404A-A4C9-11163983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3" y="968605"/>
            <a:ext cx="5392417" cy="47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E56A26-FAF0-4671-98FC-86FAFD64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21" y="4872038"/>
            <a:ext cx="4372026" cy="1985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9C382F-E1E7-457A-A4DB-19176C15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84" y="4951080"/>
            <a:ext cx="4199177" cy="18278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FFA8F0-6FFB-4C72-8B72-07E9F0B1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31" y="70702"/>
            <a:ext cx="4136445" cy="1267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869B34-4868-403B-B371-8817AF6B3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27" y="1407648"/>
            <a:ext cx="4654920" cy="14385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C75BDE-7B7D-414C-953D-22EE5A85C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26" y="2846242"/>
            <a:ext cx="4829869" cy="1723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F672CA-EF5B-47A6-800E-3AB02128A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748" y="28281"/>
            <a:ext cx="4406553" cy="4075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9B3217-CF55-4005-9DD6-C7F3A4207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223" y="4153823"/>
            <a:ext cx="3771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3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CDC63A-8AFD-4E11-80CF-16852DA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60" y="791849"/>
            <a:ext cx="3868160" cy="49006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92D2CB-9197-4465-AC85-5286FC93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13" y="147651"/>
            <a:ext cx="2181225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823322-ED73-41DF-8BA6-C06012B0A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36" y="136374"/>
            <a:ext cx="2552700" cy="4857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BDDC99-24B4-47AC-8B4F-6C8A28E7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74" y="5874069"/>
            <a:ext cx="4155294" cy="8475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BE474F-6552-4251-BF19-1AF7F607A739}"/>
              </a:ext>
            </a:extLst>
          </p:cNvPr>
          <p:cNvSpPr/>
          <p:nvPr/>
        </p:nvSpPr>
        <p:spPr>
          <a:xfrm>
            <a:off x="6075149" y="509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if we optimize the model through all calculated gradients, y1, y2, . . . , </a:t>
            </a:r>
            <a:r>
              <a:rPr lang="en-US" altLang="zh-CN" dirty="0" err="1"/>
              <a:t>yN</a:t>
            </a:r>
            <a:r>
              <a:rPr lang="en-US" altLang="zh-CN" dirty="0"/>
              <a:t> would be regarded as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8493A-348A-4566-A868-D37AA2A6B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934" y="1338606"/>
            <a:ext cx="4460499" cy="46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4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AFF764-B515-4456-9C2E-E1F30EA9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707"/>
            <a:ext cx="3238500" cy="504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450171-DEB9-4A05-A6AA-72155F9A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12" y="2225532"/>
            <a:ext cx="4379732" cy="1475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734BCF-1532-4A37-90E3-E4CCE5F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91" y="3809391"/>
            <a:ext cx="4494352" cy="15383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AC291B-7462-48D9-BB70-D494867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891" y="5549931"/>
            <a:ext cx="5196665" cy="648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FCCD4F-1E3F-4658-872E-D78BA53A8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79" y="1016446"/>
            <a:ext cx="5236389" cy="4883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8BD1E3-29AB-4AD7-B7F4-9636FD3A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568" y="376251"/>
            <a:ext cx="4964996" cy="13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8B0C4A-FB0D-40F7-87C2-1A374214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68" y="0"/>
            <a:ext cx="7446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02758B-1CA6-4F41-B077-58E535EA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1" y="1621755"/>
            <a:ext cx="5658956" cy="37656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66AF1-DB0F-4723-BD0B-062C8690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29" y="701039"/>
            <a:ext cx="5481791" cy="59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4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608E77-56CD-42E4-8B27-D81AC400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7" y="0"/>
            <a:ext cx="471340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8E7603-C931-412C-9126-5F39C844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69" y="0"/>
            <a:ext cx="4854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B7E070-EDB9-4CDC-A1BB-42360707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16" y="1654502"/>
            <a:ext cx="8808568" cy="425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6F68E-0680-42AB-A374-502F3EF0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79" y="105358"/>
            <a:ext cx="9925050" cy="13906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375AFD-21F9-4863-983E-86288A3E78A7}"/>
              </a:ext>
            </a:extLst>
          </p:cNvPr>
          <p:cNvSpPr/>
          <p:nvPr/>
        </p:nvSpPr>
        <p:spPr>
          <a:xfrm>
            <a:off x="1691716" y="6224816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Published as a conference paper at ICLR 2021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16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88A1DA-522A-45BF-829D-BACDC9A6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735"/>
            <a:ext cx="12192000" cy="53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3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为了使模型具有生成能力，vae要求每个p(Z_X)都向正态分布看齐">
            <a:extLst>
              <a:ext uri="{FF2B5EF4-FFF2-40B4-BE49-F238E27FC236}">
                <a16:creationId xmlns:a16="http://schemas.microsoft.com/office/drawing/2014/main" id="{97445847-56E4-4228-8666-B2E7EC28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26" y="3"/>
            <a:ext cx="7652748" cy="66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6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22EF9F-2E2D-4AF8-A361-88910896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2479"/>
            <a:ext cx="11943761" cy="53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8A28AF-E6AA-4150-829B-1559A9C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14"/>
            <a:ext cx="12192000" cy="58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1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E782CC-A6C7-4CE6-A7B3-EE4C8A88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92"/>
            <a:ext cx="12192000" cy="54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67453-707A-4756-916D-212105A6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1" y="17362"/>
            <a:ext cx="11019400" cy="25348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71661C-55C8-4B7C-B62C-11220BA3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7" y="2534856"/>
            <a:ext cx="10635768" cy="40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7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BA499E-B05C-4778-907B-E6ECBB4B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" y="486136"/>
            <a:ext cx="12046266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6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15831D-A9F3-4B95-B1CB-D7560F74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6" y="280686"/>
            <a:ext cx="12079084" cy="62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0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214D8E-BA51-4411-91C4-F1AAF478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" y="669149"/>
            <a:ext cx="12104119" cy="55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DA65B8-DEE4-4FA4-9143-E264FC76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1" y="2302006"/>
            <a:ext cx="10506075" cy="2028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BD54BE-2110-493B-98CF-51972C83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74021"/>
            <a:ext cx="11673840" cy="16279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9228D7-4BB6-47D7-B82E-610131BD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97" y="5539716"/>
            <a:ext cx="1866900" cy="419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E47EB9-1686-4360-A035-B2B9DE3B7703}"/>
              </a:ext>
            </a:extLst>
          </p:cNvPr>
          <p:cNvSpPr/>
          <p:nvPr/>
        </p:nvSpPr>
        <p:spPr>
          <a:xfrm>
            <a:off x="586608" y="4555995"/>
            <a:ext cx="4187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Sitka Heading" panose="02000505000000020004" pitchFamily="2" charset="0"/>
              </a:rPr>
              <a:t>Invertible requirement:</a:t>
            </a:r>
            <a:endParaRPr lang="zh-CN" altLang="en-US" sz="3200" dirty="0">
              <a:latin typeface="Sitka Heading" panose="02000505000000020004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EEAA3E-AE83-4CEE-9E22-29330EAD8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73" y="5140770"/>
            <a:ext cx="53435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1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FD0F5-B588-4982-AA88-915E3B13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18" y="801278"/>
            <a:ext cx="4623982" cy="2466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523A15-19B7-4AC6-AA9E-4A2B2EB2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49" y="3727611"/>
            <a:ext cx="9615341" cy="29212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0A49FB-2628-405F-8654-20905D55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84" y="691132"/>
            <a:ext cx="7362334" cy="27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9ABC7-C5AC-4327-8F90-E59069F5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247E25-4D6E-49B1-AF47-6A76C7AF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04" y="900605"/>
            <a:ext cx="8582025" cy="1304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638D28-29D1-4618-8A04-E799E7A8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5" y="2148624"/>
            <a:ext cx="7153275" cy="98107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D85B4B7-1C19-4E1C-931C-A1710228CF70}"/>
              </a:ext>
            </a:extLst>
          </p:cNvPr>
          <p:cNvSpPr txBox="1">
            <a:spLocks/>
          </p:cNvSpPr>
          <p:nvPr/>
        </p:nvSpPr>
        <p:spPr>
          <a:xfrm>
            <a:off x="2152650" y="36512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目标函数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7F2F1D-FA3E-4D39-AED9-6BDE4C4C0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699" y="4921252"/>
            <a:ext cx="5591175" cy="1571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3CD669-4BB1-41B0-AE2A-6E2166B70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787" y="2885339"/>
            <a:ext cx="7972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19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9ABC7-C5AC-4327-8F90-E59069F5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25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9ABC7-C5AC-4327-8F90-E59069F5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9ABC7-C5AC-4327-8F90-E59069F5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75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9ABC7-C5AC-4327-8F90-E59069F5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00DA05-031A-45A9-AC28-FF7A74C80D3C}"/>
              </a:ext>
            </a:extLst>
          </p:cNvPr>
          <p:cNvSpPr/>
          <p:nvPr/>
        </p:nvSpPr>
        <p:spPr>
          <a:xfrm>
            <a:off x="8056775" y="1634535"/>
            <a:ext cx="33056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近日，来自德国不来梅大学和加拿大多伦多大学的研究者提出一种新架构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——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可逆残差网络，可用于分类、密度估计和生成任务。而在此之前，单个架构无法在判别和生成任务上同时取得优秀性能。值得一提的是，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NeurIPS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2018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最佳论文获得者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David 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Duvenaud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、陈天琦也是本文作者。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105A4-FF82-468B-B512-D339F717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" y="539046"/>
            <a:ext cx="72771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D367873-2060-4BFD-A307-3CDF05E64258}"/>
              </a:ext>
            </a:extLst>
          </p:cNvPr>
          <p:cNvSpPr/>
          <p:nvPr/>
        </p:nvSpPr>
        <p:spPr>
          <a:xfrm>
            <a:off x="2138927" y="24661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33333"/>
                </a:solidFill>
                <a:latin typeface="Georgia" panose="02040502050405020303" pitchFamily="18" charset="0"/>
              </a:rPr>
              <a:t>信息瓶颈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58BA9C-1D40-4259-8209-66564DE8E600}"/>
              </a:ext>
            </a:extLst>
          </p:cNvPr>
          <p:cNvSpPr/>
          <p:nvPr/>
        </p:nvSpPr>
        <p:spPr>
          <a:xfrm>
            <a:off x="2225111" y="1242233"/>
            <a:ext cx="7741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Georgia" panose="02040502050405020303" pitchFamily="18" charset="0"/>
              </a:rPr>
              <a:t>所谓信息瓶颈，是一个比较朴素的思想，它说我们面对一个任务，应用试图用最少的信息来完成。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F14BA4-EB33-4FAD-B053-4E7EE68BFCB2}"/>
              </a:ext>
            </a:extLst>
          </p:cNvPr>
          <p:cNvSpPr/>
          <p:nvPr/>
        </p:nvSpPr>
        <p:spPr>
          <a:xfrm>
            <a:off x="2225108" y="2640591"/>
            <a:ext cx="48324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Georgia" panose="02040502050405020303" pitchFamily="18" charset="0"/>
              </a:rPr>
              <a:t>这不难理解，比如在公司中，我们如果要为每个客户都定制一个解决方案，派专人去跟进，那么成本是很大的；如果我们能找出一套普适的方案来，以后只需要在这个方案基础上进行微调，那么成本就会低很多。“普适的方案”是因为我们找到了客户需求的共性和规律，所以很显然，</a:t>
            </a:r>
            <a:r>
              <a:rPr lang="zh-CN" altLang="en-US" dirty="0">
                <a:solidFill>
                  <a:srgbClr val="FF0000"/>
                </a:solidFill>
                <a:latin typeface="Georgia" panose="02040502050405020303" pitchFamily="18" charset="0"/>
              </a:rPr>
              <a:t>一个成本最低的方案意味着我们能找到一些普适的规律和特性，这就意味着泛化性能。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5A7A2-243C-40A4-9D6A-AD6858CFC1B9}"/>
              </a:ext>
            </a:extLst>
          </p:cNvPr>
          <p:cNvSpPr/>
          <p:nvPr/>
        </p:nvSpPr>
        <p:spPr>
          <a:xfrm>
            <a:off x="2294623" y="1997839"/>
            <a:ext cx="7157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</a:rPr>
              <a:t>为什么更低的成本／更少的信息就能得到更好的泛化能力？</a:t>
            </a:r>
            <a:endParaRPr lang="zh-CN" altLang="en-US" b="1" dirty="0"/>
          </a:p>
        </p:txBody>
      </p:sp>
      <p:pic>
        <p:nvPicPr>
          <p:cNvPr id="2050" name="Picture 2" descr="信息瓶颈示意图">
            <a:extLst>
              <a:ext uri="{FF2B5EF4-FFF2-40B4-BE49-F238E27FC236}">
                <a16:creationId xmlns:a16="http://schemas.microsoft.com/office/drawing/2014/main" id="{ACAC25F6-B6A7-4EA0-AAF4-3F9A25D3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4" y="2725429"/>
            <a:ext cx="28575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40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F5851D-EF25-4951-AC0D-002D19501A41}"/>
              </a:ext>
            </a:extLst>
          </p:cNvPr>
          <p:cNvSpPr/>
          <p:nvPr/>
        </p:nvSpPr>
        <p:spPr>
          <a:xfrm>
            <a:off x="2138927" y="24661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33333"/>
                </a:solidFill>
                <a:latin typeface="Georgia" panose="02040502050405020303" pitchFamily="18" charset="0"/>
              </a:rPr>
              <a:t>研究方向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AFC5DE-1485-4F1C-B934-9DF4B519A711}"/>
              </a:ext>
            </a:extLst>
          </p:cNvPr>
          <p:cNvSpPr/>
          <p:nvPr/>
        </p:nvSpPr>
        <p:spPr>
          <a:xfrm>
            <a:off x="2275769" y="1177709"/>
            <a:ext cx="7157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1.</a:t>
            </a:r>
            <a:r>
              <a:rPr lang="zh-CN" altLang="en-US" b="1" dirty="0">
                <a:latin typeface="Georgia" panose="02040502050405020303" pitchFamily="18" charset="0"/>
              </a:rPr>
              <a:t>设计适当的先验分布去缩小</a:t>
            </a:r>
            <a:r>
              <a:rPr lang="en-US" altLang="zh-CN" b="1" dirty="0">
                <a:latin typeface="Georgia" panose="02040502050405020303" pitchFamily="18" charset="0"/>
              </a:rPr>
              <a:t>ELBO</a:t>
            </a:r>
            <a:r>
              <a:rPr lang="zh-CN" altLang="en-US" b="1" dirty="0">
                <a:latin typeface="Georgia" panose="02040502050405020303" pitchFamily="18" charset="0"/>
              </a:rPr>
              <a:t>和理想优化目标的差距，设计适当的正则来保证不发生后验崩塌。还有其他一些</a:t>
            </a:r>
            <a:r>
              <a:rPr lang="en-US" altLang="zh-CN" b="1" dirty="0">
                <a:latin typeface="Georgia" panose="02040502050405020303" pitchFamily="18" charset="0"/>
              </a:rPr>
              <a:t>VAE</a:t>
            </a:r>
            <a:r>
              <a:rPr lang="zh-CN" altLang="en-US" b="1" dirty="0">
                <a:latin typeface="Georgia" panose="02040502050405020303" pitchFamily="18" charset="0"/>
              </a:rPr>
              <a:t>自身性质的研究，比如</a:t>
            </a:r>
            <a:r>
              <a:rPr lang="en-US" altLang="zh-CN" b="1" dirty="0">
                <a:latin typeface="Georgia" panose="02040502050405020303" pitchFamily="18" charset="0"/>
              </a:rPr>
              <a:t>AEVAE</a:t>
            </a:r>
            <a:r>
              <a:rPr lang="zh-CN" altLang="en-US" b="1" dirty="0">
                <a:latin typeface="Georgia" panose="02040502050405020303" pitchFamily="18" charset="0"/>
              </a:rPr>
              <a:t>之类的。</a:t>
            </a:r>
            <a:endParaRPr lang="en-US" altLang="zh-CN" b="1" dirty="0">
              <a:latin typeface="Georgia" panose="02040502050405020303" pitchFamily="18" charset="0"/>
            </a:endParaRPr>
          </a:p>
          <a:p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7B04E-BA81-4A98-9E6C-BF291321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1" y="2033308"/>
            <a:ext cx="2076450" cy="6096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694E123-93D0-461B-95C5-98B8B7879997}"/>
              </a:ext>
            </a:extLst>
          </p:cNvPr>
          <p:cNvCxnSpPr/>
          <p:nvPr/>
        </p:nvCxnSpPr>
        <p:spPr>
          <a:xfrm>
            <a:off x="4872000" y="2338108"/>
            <a:ext cx="1224000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85D2F2D-C6D0-42F1-80B0-A08FCF2E2810}"/>
              </a:ext>
            </a:extLst>
          </p:cNvPr>
          <p:cNvSpPr/>
          <p:nvPr/>
        </p:nvSpPr>
        <p:spPr>
          <a:xfrm>
            <a:off x="6387382" y="1953390"/>
            <a:ext cx="495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latin typeface="Consolas" panose="020B0609020204030204" pitchFamily="49" charset="0"/>
              </a:rPr>
              <a:t>0</a:t>
            </a:r>
            <a:endParaRPr lang="zh-CN" altLang="en-US" sz="4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530059-EC9C-4600-8CF0-A54A57EBA7AD}"/>
              </a:ext>
            </a:extLst>
          </p:cNvPr>
          <p:cNvSpPr/>
          <p:nvPr/>
        </p:nvSpPr>
        <p:spPr>
          <a:xfrm>
            <a:off x="2275768" y="2892192"/>
            <a:ext cx="7157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2.</a:t>
            </a:r>
            <a:r>
              <a:rPr lang="zh-CN" altLang="en-US" b="1" dirty="0">
                <a:latin typeface="Georgia" panose="02040502050405020303" pitchFamily="18" charset="0"/>
              </a:rPr>
              <a:t>无监督表征提取，条件生成，无条件生成，风格迁移。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82928F-922E-494B-9209-7F9B82A6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30" y="3655272"/>
            <a:ext cx="4151525" cy="2623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6C8A95-513B-48AE-83E0-0EE9C16AD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72" y="3272304"/>
            <a:ext cx="3536328" cy="30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0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010FF4-663D-4E49-B0B4-2C04CCFD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4" y="897408"/>
            <a:ext cx="10039546" cy="51972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4D7EB0-977A-46CD-AC80-87E5A52B6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587" y="417623"/>
            <a:ext cx="8124825" cy="81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21F19E-2747-48C0-8D2A-923B74228660}"/>
              </a:ext>
            </a:extLst>
          </p:cNvPr>
          <p:cNvSpPr/>
          <p:nvPr/>
        </p:nvSpPr>
        <p:spPr>
          <a:xfrm>
            <a:off x="1796462" y="6255711"/>
            <a:ext cx="443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Published as a conference paper at ACL 2021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68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C997E3-B8DF-42CA-9B76-42ECB61A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3422"/>
            <a:ext cx="9144000" cy="36073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FD64C-B5FB-4E84-B99D-CF318717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36" y="4733196"/>
            <a:ext cx="5400675" cy="1704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300F81-0F9D-4179-BDD2-E74CA37DA5F0}"/>
              </a:ext>
            </a:extLst>
          </p:cNvPr>
          <p:cNvSpPr/>
          <p:nvPr/>
        </p:nvSpPr>
        <p:spPr>
          <a:xfrm>
            <a:off x="6818721" y="5094413"/>
            <a:ext cx="48610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/>
              <a:t>smooth regulation of attributes via disentangled attribute space perturbation</a:t>
            </a:r>
          </a:p>
          <a:p>
            <a:pPr marL="342900" indent="-342900">
              <a:buAutoNum type="alphaLcParenBoth"/>
            </a:pPr>
            <a:r>
              <a:rPr lang="en-US" altLang="zh-CN" dirty="0"/>
              <a:t>natural sentence generation preserving the content.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D3FAFF-8829-4017-AE69-043A3A1DDCA1}"/>
              </a:ext>
            </a:extLst>
          </p:cNvPr>
          <p:cNvSpPr/>
          <p:nvPr/>
        </p:nvSpPr>
        <p:spPr>
          <a:xfrm>
            <a:off x="1224527" y="272941"/>
            <a:ext cx="47772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latin typeface="Georgia" panose="02040502050405020303" pitchFamily="18" charset="0"/>
              </a:rPr>
              <a:t>Model overview</a:t>
            </a:r>
            <a:endParaRPr lang="zh-CN" altLang="en-US" sz="44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7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55DE7E-B45A-4A6D-9FC2-0763220CFB37}"/>
              </a:ext>
            </a:extLst>
          </p:cNvPr>
          <p:cNvSpPr/>
          <p:nvPr/>
        </p:nvSpPr>
        <p:spPr>
          <a:xfrm>
            <a:off x="1224527" y="272941"/>
            <a:ext cx="59795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latin typeface="Georgia" panose="02040502050405020303" pitchFamily="18" charset="0"/>
              </a:rPr>
              <a:t>Normalization Flow</a:t>
            </a:r>
            <a:endParaRPr lang="zh-CN" altLang="en-US" sz="44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AF6D2-C5B0-4409-9624-BFD8002B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84" y="3046190"/>
            <a:ext cx="3543300" cy="2590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37D9C7-5586-46B9-BA82-6C61A739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84" y="1102360"/>
            <a:ext cx="3752850" cy="190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12DF5F-553F-41E9-9399-7FCB60B92DFB}"/>
              </a:ext>
            </a:extLst>
          </p:cNvPr>
          <p:cNvSpPr/>
          <p:nvPr/>
        </p:nvSpPr>
        <p:spPr>
          <a:xfrm>
            <a:off x="6264912" y="1711957"/>
            <a:ext cx="2454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Encoding</a:t>
            </a:r>
            <a:endParaRPr lang="zh-CN" altLang="en-US" sz="4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989547-146B-47AF-9007-21E2486EA267}"/>
              </a:ext>
            </a:extLst>
          </p:cNvPr>
          <p:cNvSpPr/>
          <p:nvPr/>
        </p:nvSpPr>
        <p:spPr>
          <a:xfrm>
            <a:off x="6306428" y="3991882"/>
            <a:ext cx="24545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Decoding</a:t>
            </a:r>
            <a:endParaRPr lang="zh-CN" altLang="en-US" sz="4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7AA1B-5456-44D1-B6C7-81F80AFF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00" y="5636990"/>
            <a:ext cx="49815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99498A-CBEA-46B5-9007-70CEFECDDC10}"/>
              </a:ext>
            </a:extLst>
          </p:cNvPr>
          <p:cNvSpPr/>
          <p:nvPr/>
        </p:nvSpPr>
        <p:spPr>
          <a:xfrm>
            <a:off x="1887505" y="272361"/>
            <a:ext cx="8334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Sitka Heading" panose="02000505000000020004" pitchFamily="2" charset="0"/>
              </a:rPr>
              <a:t>Attribute control and fine-grained transfer</a:t>
            </a:r>
            <a:endParaRPr lang="zh-CN" altLang="en-US" sz="3600" dirty="0">
              <a:latin typeface="Sitka Heading" panose="020005050000000200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C9B852-DB50-4295-84D1-CBF17E82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75" y="982642"/>
            <a:ext cx="8097520" cy="2340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87E7AD-5FCC-478F-96AC-25D70A8D4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746" y="3472893"/>
            <a:ext cx="6086157" cy="22572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FBE3C43-C398-4466-983E-C6F4EA2AC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5880308"/>
            <a:ext cx="11653520" cy="695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52D1AF-0D5B-4FBE-8877-AEE49520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8531" y="1871677"/>
            <a:ext cx="1504950" cy="561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2ED399-1045-44F1-A2DD-A17A8B046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531" y="4495626"/>
            <a:ext cx="1400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8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24586</TotalTime>
  <Words>379</Words>
  <Application>Microsoft Office PowerPoint</Application>
  <PresentationFormat>宽屏</PresentationFormat>
  <Paragraphs>32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-apple-system</vt:lpstr>
      <vt:lpstr>等线</vt:lpstr>
      <vt:lpstr>等线 Light</vt:lpstr>
      <vt:lpstr>黑体</vt:lpstr>
      <vt:lpstr>Arial</vt:lpstr>
      <vt:lpstr>Calibri</vt:lpstr>
      <vt:lpstr>Calibri Light</vt:lpstr>
      <vt:lpstr>Consolas</vt:lpstr>
      <vt:lpstr>Georgia</vt:lpstr>
      <vt:lpstr>Sitka Heading</vt:lpstr>
      <vt:lpstr>Office 主题​​</vt:lpstr>
      <vt:lpstr>VAE theory and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</dc:title>
  <dc:creator>蔡泽锋</dc:creator>
  <cp:lastModifiedBy>蔡泽锋</cp:lastModifiedBy>
  <cp:revision>253</cp:revision>
  <dcterms:created xsi:type="dcterms:W3CDTF">2021-05-01T13:20:49Z</dcterms:created>
  <dcterms:modified xsi:type="dcterms:W3CDTF">2021-12-27T10:03:56Z</dcterms:modified>
</cp:coreProperties>
</file>